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9" r:id="rId11"/>
    <p:sldId id="265" r:id="rId12"/>
    <p:sldId id="267" r:id="rId13"/>
    <p:sldId id="268" r:id="rId14"/>
    <p:sldId id="264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6536" r="3182"/>
          <a:stretch/>
        </p:blipFill>
        <p:spPr bwMode="auto">
          <a:xfrm>
            <a:off x="0" y="1484784"/>
            <a:ext cx="9144000" cy="435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-2003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–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№37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дважды Героя Советского Союза маршала М.Е. Катукова г. Орла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5275" y="921327"/>
            <a:ext cx="49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Орловская область, г. Орел, ул. Маринченко, д.25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ocuments\педагог-организатор\Экспериментальная площадка\20210609_111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03" y="2826518"/>
            <a:ext cx="3141003" cy="23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Наталья\Documents\педагог-организатор\Экспериментальная площадка\20210609_103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5227" r="6290" b="8349"/>
          <a:stretch/>
        </p:blipFill>
        <p:spPr bwMode="auto">
          <a:xfrm>
            <a:off x="179512" y="2792060"/>
            <a:ext cx="3096344" cy="23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Наталья\Documents\педагог-организатор\Экспериментальная площадка\20210325_1336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2" r="2982" b="12446"/>
          <a:stretch/>
        </p:blipFill>
        <p:spPr bwMode="auto">
          <a:xfrm>
            <a:off x="971600" y="593126"/>
            <a:ext cx="3168352" cy="20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Наталья\Documents\педагог-организатор\Экспериментальная площадка\20210324_114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7894" b="18600"/>
          <a:stretch/>
        </p:blipFill>
        <p:spPr bwMode="auto">
          <a:xfrm>
            <a:off x="5064623" y="593126"/>
            <a:ext cx="3127565" cy="20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15239" y="39128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Обновление экспозиции музея</a:t>
            </a:r>
            <a:endParaRPr lang="ru-RU" sz="3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3" name="Picture 3" descr="C:\Users\Наталья\Documents\педагог-организатор\Экспериментальная площадка\20220518_09255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9" r="2450" b="4750"/>
          <a:stretch/>
        </p:blipFill>
        <p:spPr bwMode="auto">
          <a:xfrm>
            <a:off x="2731512" y="4648231"/>
            <a:ext cx="392195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5379" y="3149683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Monotype Corsiva" panose="03010101010201010101" pitchFamily="66" charset="0"/>
              </a:rPr>
              <a:t>Процесс создания объемной модели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Desktop\Музей\20220623_130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8333" b="5462"/>
          <a:stretch/>
        </p:blipFill>
        <p:spPr bwMode="auto">
          <a:xfrm>
            <a:off x="155428" y="995856"/>
            <a:ext cx="3840507" cy="23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лья\Desktop\Музей\20220623_13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1" y="3564015"/>
            <a:ext cx="3820113" cy="27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талья\Desktop\Музей\20220623_130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b="15508"/>
          <a:stretch/>
        </p:blipFill>
        <p:spPr bwMode="auto">
          <a:xfrm>
            <a:off x="4846094" y="995856"/>
            <a:ext cx="4046386" cy="23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аталья\Desktop\Музей\20220623_1303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6"/>
          <a:stretch/>
        </p:blipFill>
        <p:spPr bwMode="auto">
          <a:xfrm>
            <a:off x="4846094" y="3564014"/>
            <a:ext cx="4046386" cy="27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15239" y="188640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Обновление экспозиции музея</a:t>
            </a:r>
            <a:endParaRPr lang="ru-RU" sz="3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41" y="260648"/>
            <a:ext cx="8964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В основном фонде школьного музея М.Е. Катукова зарегистрировано 118 подлинных </a:t>
            </a: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экспонатов</a:t>
            </a:r>
            <a:endParaRPr lang="ru-RU" sz="30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Наталья\Desktop\Музей\20221021_093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0" y="1246331"/>
            <a:ext cx="3879870" cy="29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7884" y="1301011"/>
            <a:ext cx="3558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Личные вещи Михаила Ефимовича Катукова: очки, элементы обмундирования – переданы вдовой маршала Екатериной Сергеевной Катуковой в день поездки в загородный дом-музей М.Е. Катукова на ст. Трудовая-Северная в Подмосковье (2002 год)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031" name="Picture 7" descr="C:\Users\Наталья\Desktop\Музей\20221021_0940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28092"/>
          <a:stretch/>
        </p:blipFill>
        <p:spPr bwMode="auto">
          <a:xfrm>
            <a:off x="174041" y="4281757"/>
            <a:ext cx="5280000" cy="236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4509120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Monotype Corsiva" panose="03010101010201010101" pitchFamily="66" charset="0"/>
              </a:rPr>
              <a:t>Юбилейные награды школьного музея</a:t>
            </a:r>
            <a:endParaRPr lang="ru-RU" sz="2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Наталья\Desktop\Музей\20221021_094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36" y="3513285"/>
            <a:ext cx="2160240" cy="32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Музей\20221021_094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5562"/>
            <a:ext cx="2232248" cy="31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041" y="260648"/>
            <a:ext cx="8964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В основном фонде школьного музея М.Е. Катукова зарегистрировано 118 подлинных </a:t>
            </a: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экспонатов</a:t>
            </a:r>
            <a:endParaRPr lang="ru-RU" sz="30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Наталья\Desktop\Музей\20221021_102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1" y="1276311"/>
            <a:ext cx="2885791" cy="288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ья\Desktop\Музей\20221021_102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76311"/>
            <a:ext cx="2898398" cy="28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4027" y="1266516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Книги, написанные 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М.Е. Катуковым, с дарственной надписью вдовы маршала 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Е.С. Катуковой, переданные в дар музею в 2002 году.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3076" y="4581128"/>
            <a:ext cx="2330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Книги Е.С. Катуковой, переданные в дар музею в </a:t>
            </a:r>
            <a:r>
              <a:rPr lang="ru-RU" sz="2000" b="1" dirty="0" smtClean="0">
                <a:latin typeface="Monotype Corsiva" panose="03010101010201010101" pitchFamily="66" charset="0"/>
              </a:rPr>
              <a:t>2006 году </a:t>
            </a:r>
            <a:r>
              <a:rPr lang="ru-RU" sz="2000" b="1" dirty="0">
                <a:latin typeface="Monotype Corsiva" panose="03010101010201010101" pitchFamily="66" charset="0"/>
              </a:rPr>
              <a:t>во время личного </a:t>
            </a:r>
            <a:r>
              <a:rPr lang="ru-RU" sz="2000" b="1" dirty="0" smtClean="0">
                <a:latin typeface="Monotype Corsiva" panose="03010101010201010101" pitchFamily="66" charset="0"/>
              </a:rPr>
              <a:t>посещения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213235"/>
            <a:ext cx="346075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MG_0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57" y="1183073"/>
            <a:ext cx="34163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MG_09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346075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939" y="260647"/>
            <a:ext cx="8964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В основном фонде школьного музея М.Е. Катукова зарегистрировано 118 подлинных </a:t>
            </a:r>
            <a:r>
              <a:rPr 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экспонатов </a:t>
            </a:r>
            <a:endParaRPr lang="ru-RU" sz="22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939" y="6181077"/>
            <a:ext cx="896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Предметы вооружения и снаряжения солдат Красной Армии, обнаруженные на местах боевых действий 1941 года в Орловском и Мценском районах Орловской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8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esktop\Музей\20221021_0943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8" t="17769" r="18296" b="3862"/>
          <a:stretch/>
        </p:blipFill>
        <p:spPr bwMode="auto">
          <a:xfrm rot="5400000">
            <a:off x="6390307" y="748866"/>
            <a:ext cx="1817408" cy="29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Наталья\Desktop\Музей\20221021_094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34" r="6433"/>
          <a:stretch/>
        </p:blipFill>
        <p:spPr bwMode="auto">
          <a:xfrm rot="5400000">
            <a:off x="769914" y="2761118"/>
            <a:ext cx="1990613" cy="31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Наталья\Desktop\Музей\20221021_0944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4" t="11708" r="6193"/>
          <a:stretch/>
        </p:blipFill>
        <p:spPr bwMode="auto">
          <a:xfrm rot="10800000">
            <a:off x="3635896" y="2001615"/>
            <a:ext cx="1944216" cy="27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Наталья\Desktop\Музей\20221021_0945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2" t="34688" r="6408"/>
          <a:stretch/>
        </p:blipFill>
        <p:spPr bwMode="auto">
          <a:xfrm rot="5400000">
            <a:off x="863161" y="647728"/>
            <a:ext cx="1804119" cy="31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4041" y="260648"/>
            <a:ext cx="8964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В основном фонде школьного музея М.Е. Катукова </a:t>
            </a: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хранятся уникальные документальные материалы</a:t>
            </a:r>
            <a:endParaRPr lang="ru-RU" sz="30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Наталья\Desktop\Музей\20221021_0947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21524" r="16457" b="11157"/>
          <a:stretch/>
        </p:blipFill>
        <p:spPr bwMode="auto">
          <a:xfrm>
            <a:off x="5802324" y="3356991"/>
            <a:ext cx="3014288" cy="19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796" y="5733256"/>
            <a:ext cx="827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Оригиналы писем с фронта, собранные обучающимися в ходе поисково-исследовательской работы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41" y="260648"/>
            <a:ext cx="8964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Информация о планах по оцифровке фондов школьного музея</a:t>
            </a:r>
            <a:endParaRPr lang="ru-RU" sz="3000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00808"/>
            <a:ext cx="878497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500" dirty="0" smtClean="0">
                <a:latin typeface="Monotype Corsiva" panose="03010101010201010101" pitchFamily="66" charset="0"/>
              </a:rPr>
              <a:t>Оцифровка фондов школьного музея проходит в рамках индивидуальной проектной деятельности обучающихся 11 «А» класса </a:t>
            </a:r>
            <a:r>
              <a:rPr lang="ru-RU" sz="2500" dirty="0" err="1" smtClean="0">
                <a:latin typeface="Monotype Corsiva" panose="03010101010201010101" pitchFamily="66" charset="0"/>
              </a:rPr>
              <a:t>Демениной</a:t>
            </a:r>
            <a:r>
              <a:rPr lang="ru-RU" sz="2500" dirty="0" smtClean="0">
                <a:latin typeface="Monotype Corsiva" panose="03010101010201010101" pitchFamily="66" charset="0"/>
              </a:rPr>
              <a:t> Виктории и 11 «Б» класса Василевич Василисы.</a:t>
            </a:r>
          </a:p>
          <a:p>
            <a:pPr indent="457200" algn="just"/>
            <a:endParaRPr lang="ru-RU" sz="2500" dirty="0" smtClean="0">
              <a:latin typeface="Monotype Corsiva" panose="03010101010201010101" pitchFamily="66" charset="0"/>
            </a:endParaRPr>
          </a:p>
          <a:p>
            <a:pPr indent="457200" algn="just"/>
            <a:r>
              <a:rPr lang="ru-RU" sz="2500" dirty="0" smtClean="0">
                <a:latin typeface="Monotype Corsiva" panose="03010101010201010101" pitchFamily="66" charset="0"/>
              </a:rPr>
              <a:t>В рамках данных проектов в течение 2022-2023 учебного года будет произведена оцифровка всех документов, хранящихся в музейном фонде, и создана виртуальная экскурсия по музею.</a:t>
            </a:r>
            <a:endParaRPr lang="ru-RU" sz="25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мая 2003 года в школе 37 был открыт мемориальный зал           имени М.Е. Катукова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Орловского Городского Совета народных депутатов №34/414-ГС от 9 июня 2003 года школе №37 было присвоено имя маршала бронетанковых войск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Героя Советского Союза М.Е. Катукова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июня 2003 года мемориальному залу М.Е. Катукова было выдано Свидетельство о присвоении звания «Школьный музей» (регистрационный номер 8491)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21.06.2003г. – приказ Управления образования администрации города Орла №205 «Об изменении наименования образовательного учреждения»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июня 2003 года Советом школы принято Положение о школьном музее (протокол  №6 от 27.06.2003г.)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900049" y="260648"/>
            <a:ext cx="7344360" cy="5040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Научная концепция экспозиции</a:t>
            </a:r>
            <a:endParaRPr lang="ru-RU" sz="3600" b="1" kern="10" dirty="0">
              <a:ln w="11430"/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736"/>
            <a:ext cx="91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Поисково</a:t>
            </a:r>
            <a:r>
              <a:rPr lang="ru-RU" sz="2400" dirty="0">
                <a:latin typeface="Monotype Corsiva" panose="03010101010201010101" pitchFamily="66" charset="0"/>
              </a:rPr>
              <a:t>-</a:t>
            </a:r>
            <a:r>
              <a:rPr lang="ru-RU" sz="2400" dirty="0" smtClean="0">
                <a:latin typeface="Monotype Corsiva" panose="03010101010201010101" pitchFamily="66" charset="0"/>
              </a:rPr>
              <a:t>исследовательская работа боевого пути маршала бронетанковых войск дважды Героя Советского Союза Михаила Ефимовича Катукова.</a:t>
            </a:r>
          </a:p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В рамках данной работы руководителем школьного музея М.Е. Катукова Проскуриной О.А. была создана авторская программа «Развитие личности учащихся средствами музейного дела» (лицензия №9 от 27.01.2011г.), в которой научно обосновано соединение военной истории, краеведческого материала и основ музейного дела.</a:t>
            </a:r>
          </a:p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В соответствии с данной программой члены Совета музея изучают основы музееведения, стратегию исторического краеведения, организацию музейной деятельности. Регулярно проводятся занятия с лекторами и экскурсоводами, большое внимание уделяется методической работе, организации и проведению торжественных мероприятий, методике исследовательской работы, методам проведения сбора и обработки поискового материала.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886906" y="188640"/>
            <a:ext cx="748823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Из 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истории школьного 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музея боевой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 славы 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М.Е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. Катукова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1243350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57200" algn="just" eaLnBrk="1" hangingPunct="1"/>
            <a:r>
              <a:rPr lang="ru-RU" altLang="ru-RU" sz="2400" dirty="0">
                <a:latin typeface="Monotype Corsiva" pitchFamily="66" charset="0"/>
              </a:rPr>
              <a:t>В </a:t>
            </a:r>
            <a:r>
              <a:rPr lang="ru-RU" altLang="ru-RU" sz="2400" dirty="0" smtClean="0">
                <a:latin typeface="Monotype Corsiva" pitchFamily="66" charset="0"/>
              </a:rPr>
              <a:t>2002-2003 </a:t>
            </a:r>
            <a:r>
              <a:rPr lang="ru-RU" altLang="ru-RU" sz="2400" dirty="0">
                <a:latin typeface="Monotype Corsiva" pitchFamily="66" charset="0"/>
              </a:rPr>
              <a:t>учебном году в честь 60-летия </a:t>
            </a:r>
            <a:br>
              <a:rPr lang="ru-RU" altLang="ru-RU" sz="2400" dirty="0">
                <a:latin typeface="Monotype Corsiva" pitchFamily="66" charset="0"/>
              </a:rPr>
            </a:br>
            <a:r>
              <a:rPr lang="ru-RU" altLang="ru-RU" sz="2400" dirty="0">
                <a:latin typeface="Monotype Corsiva" pitchFamily="66" charset="0"/>
              </a:rPr>
              <a:t>освобождения Орла от немецко-фашистских захватчиков по инициативе администрации Северного района учащиеся школы № 37 </a:t>
            </a:r>
            <a:r>
              <a:rPr lang="ru-RU" altLang="ru-RU" sz="2400" dirty="0" smtClean="0">
                <a:latin typeface="Monotype Corsiva" pitchFamily="66" charset="0"/>
              </a:rPr>
              <a:t> во главе с учителем истории Проскуриной Ольгой Алексеевной начали </a:t>
            </a:r>
            <a:r>
              <a:rPr lang="ru-RU" altLang="ru-RU" sz="2400" dirty="0">
                <a:latin typeface="Monotype Corsiva" pitchFamily="66" charset="0"/>
              </a:rPr>
              <a:t>поисковую и исследовательскую работу о жизни и деятельности, боевом пути маршала бронетанковых войск М.Е. </a:t>
            </a:r>
            <a:r>
              <a:rPr lang="ru-RU" altLang="ru-RU" sz="2400" dirty="0" smtClean="0">
                <a:latin typeface="Monotype Corsiva" pitchFamily="66" charset="0"/>
              </a:rPr>
              <a:t>Катукова.</a:t>
            </a:r>
          </a:p>
          <a:p>
            <a:pPr indent="457200" algn="just" eaLnBrk="1" hangingPunct="1"/>
            <a:r>
              <a:rPr lang="ru-RU" altLang="ru-RU" sz="2400" dirty="0" smtClean="0">
                <a:latin typeface="Monotype Corsiva" pitchFamily="66" charset="0"/>
              </a:rPr>
              <a:t>Учениками школы была проведена огромная поисково-исследовательская работа:</a:t>
            </a:r>
          </a:p>
          <a:p>
            <a:pPr indent="457200" algn="just" eaLnBrk="1" hangingPunct="1"/>
            <a:r>
              <a:rPr lang="ru-RU" altLang="ru-RU" sz="2400" dirty="0" smtClean="0">
                <a:latin typeface="Monotype Corsiva" pitchFamily="66" charset="0"/>
              </a:rPr>
              <a:t>- посещали музеи (Орловский краеведческий музей</a:t>
            </a:r>
            <a:r>
              <a:rPr lang="ru-RU" altLang="ru-RU" sz="2400" dirty="0">
                <a:latin typeface="Monotype Corsiva" pitchFamily="66" charset="0"/>
              </a:rPr>
              <a:t>;</a:t>
            </a:r>
            <a:r>
              <a:rPr lang="ru-RU" altLang="ru-RU" sz="2400" dirty="0" smtClean="0">
                <a:latin typeface="Monotype Corsiva" pitchFamily="66" charset="0"/>
              </a:rPr>
              <a:t> музей-диораму; музей боевой славы бывшего Краснознаменного танкового училища им. М.Ф. Фрунзе в г. Орле; музей-квартира маршала М.Е. Катукова на Ленинградском проспекте; музей ВС РФ; РК ветеранов войны и военной службы; доме-мемориале маршала в Подмосковье на ст. Трудовая-Северная; музей боевой славы </a:t>
            </a:r>
            <a:r>
              <a:rPr lang="ru-RU" altLang="ru-RU" sz="2400" dirty="0" err="1" smtClean="0">
                <a:latin typeface="Monotype Corsiva" pitchFamily="66" charset="0"/>
              </a:rPr>
              <a:t>Бояркинской</a:t>
            </a:r>
            <a:r>
              <a:rPr lang="ru-RU" altLang="ru-RU" sz="2400" dirty="0" smtClean="0">
                <a:latin typeface="Monotype Corsiva" pitchFamily="66" charset="0"/>
              </a:rPr>
              <a:t> средней школы им. М.Е. Катукова; </a:t>
            </a:r>
            <a:r>
              <a:rPr lang="ru-RU" altLang="ru-RU" sz="2400" dirty="0" err="1" smtClean="0">
                <a:latin typeface="Monotype Corsiva" pitchFamily="66" charset="0"/>
              </a:rPr>
              <a:t>Мценский</a:t>
            </a:r>
            <a:r>
              <a:rPr lang="ru-RU" altLang="ru-RU" sz="2400" dirty="0" smtClean="0">
                <a:latin typeface="Monotype Corsiva" pitchFamily="66" charset="0"/>
              </a:rPr>
              <a:t>  городской краеведческий музей им. Г.Ф. Соловьева);</a:t>
            </a:r>
          </a:p>
        </p:txBody>
      </p:sp>
    </p:spTree>
    <p:extLst>
      <p:ext uri="{BB962C8B-B14F-4D97-AF65-F5344CB8AC3E}">
        <p14:creationId xmlns:p14="http://schemas.microsoft.com/office/powerpoint/2010/main" val="12793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900048" y="260648"/>
            <a:ext cx="748823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Из 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истории школьного 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музея боевой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 славы 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М.Е</a:t>
            </a: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. Катукова</a:t>
            </a:r>
          </a:p>
        </p:txBody>
      </p:sp>
      <p:pic>
        <p:nvPicPr>
          <p:cNvPr id="4098" name="Picture 2" descr="C:\Users\Наталья\Desktop\Музей\20220930_110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9" y="1923353"/>
            <a:ext cx="2267450" cy="33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2236" y="5486460"/>
            <a:ext cx="8748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altLang="ru-RU" sz="2400" dirty="0">
                <a:latin typeface="Monotype Corsiva" pitchFamily="66" charset="0"/>
              </a:rPr>
              <a:t>Результатом работы  стало создание школьного музея маршала М.Е. Катукова и присвоение школе имени легендарного </a:t>
            </a:r>
            <a:r>
              <a:rPr lang="ru-RU" altLang="ru-RU" sz="2400" dirty="0" smtClean="0">
                <a:latin typeface="Monotype Corsiva" pitchFamily="66" charset="0"/>
              </a:rPr>
              <a:t>полководца.</a:t>
            </a:r>
            <a:endParaRPr lang="ru-RU" alt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83769" y="1700808"/>
            <a:ext cx="66602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altLang="ru-RU" sz="2400" dirty="0" smtClean="0">
                <a:latin typeface="Monotype Corsiva" pitchFamily="66" charset="0"/>
              </a:rPr>
              <a:t>- города (Москва, Мценск, </a:t>
            </a:r>
            <a:r>
              <a:rPr lang="ru-RU" altLang="ru-RU" sz="2400" dirty="0" err="1" smtClean="0">
                <a:latin typeface="Monotype Corsiva" pitchFamily="66" charset="0"/>
              </a:rPr>
              <a:t>Озеры</a:t>
            </a:r>
            <a:r>
              <a:rPr lang="ru-RU" altLang="ru-RU" sz="2400" dirty="0" smtClean="0">
                <a:latin typeface="Monotype Corsiva" pitchFamily="66" charset="0"/>
              </a:rPr>
              <a:t>);</a:t>
            </a:r>
          </a:p>
          <a:p>
            <a:pPr indent="457200" algn="just"/>
            <a:r>
              <a:rPr lang="ru-RU" altLang="ru-RU" sz="2400" dirty="0">
                <a:latin typeface="Monotype Corsiva" pitchFamily="66" charset="0"/>
              </a:rPr>
              <a:t>-</a:t>
            </a:r>
            <a:r>
              <a:rPr lang="ru-RU" altLang="ru-RU" sz="2400" dirty="0" smtClean="0">
                <a:latin typeface="Monotype Corsiva" pitchFamily="66" charset="0"/>
              </a:rPr>
              <a:t> </a:t>
            </a:r>
            <a:r>
              <a:rPr lang="ru-RU" altLang="ru-RU" sz="2400" dirty="0">
                <a:latin typeface="Monotype Corsiva" pitchFamily="66" charset="0"/>
              </a:rPr>
              <a:t>места </a:t>
            </a:r>
            <a:r>
              <a:rPr lang="ru-RU" altLang="ru-RU" sz="2400" dirty="0" smtClean="0">
                <a:latin typeface="Monotype Corsiva" pitchFamily="66" charset="0"/>
              </a:rPr>
              <a:t>боев (берег реки </a:t>
            </a:r>
            <a:r>
              <a:rPr lang="ru-RU" altLang="ru-RU" sz="2400" dirty="0" err="1" smtClean="0">
                <a:latin typeface="Monotype Corsiva" pitchFamily="66" charset="0"/>
              </a:rPr>
              <a:t>Оптуха</a:t>
            </a:r>
            <a:r>
              <a:rPr lang="ru-RU" altLang="ru-RU" sz="2400" dirty="0" smtClean="0">
                <a:latin typeface="Monotype Corsiva" pitchFamily="66" charset="0"/>
              </a:rPr>
              <a:t>; село Первый Воин; оборонительный рубеж </a:t>
            </a:r>
            <a:r>
              <a:rPr lang="ru-RU" altLang="ru-RU" sz="2400" dirty="0" err="1" smtClean="0">
                <a:latin typeface="Monotype Corsiva" pitchFamily="66" charset="0"/>
              </a:rPr>
              <a:t>Ильково-Головлево-Шеино</a:t>
            </a:r>
            <a:r>
              <a:rPr lang="ru-RU" altLang="ru-RU" sz="2400" dirty="0" smtClean="0">
                <a:latin typeface="Monotype Corsiva" pitchFamily="66" charset="0"/>
              </a:rPr>
              <a:t>;       р. </a:t>
            </a:r>
            <a:r>
              <a:rPr lang="ru-RU" altLang="ru-RU" sz="2400" dirty="0" err="1" smtClean="0">
                <a:latin typeface="Monotype Corsiva" pitchFamily="66" charset="0"/>
              </a:rPr>
              <a:t>Зуша</a:t>
            </a:r>
            <a:r>
              <a:rPr lang="ru-RU" altLang="ru-RU" sz="2400" dirty="0" smtClean="0">
                <a:latin typeface="Monotype Corsiva" pitchFamily="66" charset="0"/>
              </a:rPr>
              <a:t>, г. Мценск);</a:t>
            </a:r>
          </a:p>
          <a:p>
            <a:pPr indent="457200" algn="just"/>
            <a:r>
              <a:rPr lang="ru-RU" altLang="ru-RU" sz="2400" dirty="0">
                <a:latin typeface="Monotype Corsiva" pitchFamily="66" charset="0"/>
              </a:rPr>
              <a:t>-</a:t>
            </a:r>
            <a:r>
              <a:rPr lang="ru-RU" altLang="ru-RU" sz="2400" dirty="0" smtClean="0">
                <a:latin typeface="Monotype Corsiva" pitchFamily="66" charset="0"/>
              </a:rPr>
              <a:t> </a:t>
            </a:r>
            <a:r>
              <a:rPr lang="ru-RU" altLang="ru-RU" sz="2400" dirty="0">
                <a:latin typeface="Monotype Corsiva" pitchFamily="66" charset="0"/>
              </a:rPr>
              <a:t>собрали </a:t>
            </a:r>
            <a:r>
              <a:rPr lang="ru-RU" altLang="ru-RU" sz="2400" dirty="0" smtClean="0">
                <a:latin typeface="Monotype Corsiva" pitchFamily="66" charset="0"/>
              </a:rPr>
              <a:t>много уникальных </a:t>
            </a:r>
            <a:r>
              <a:rPr lang="ru-RU" altLang="ru-RU" sz="2400" dirty="0">
                <a:latin typeface="Monotype Corsiva" pitchFamily="66" charset="0"/>
              </a:rPr>
              <a:t>материалов, </a:t>
            </a:r>
            <a:r>
              <a:rPr lang="ru-RU" altLang="ru-RU" sz="2400" dirty="0" smtClean="0">
                <a:latin typeface="Monotype Corsiva" pitchFamily="66" charset="0"/>
              </a:rPr>
              <a:t>архивных документов, </a:t>
            </a:r>
            <a:r>
              <a:rPr lang="ru-RU" altLang="ru-RU" sz="2400" dirty="0">
                <a:latin typeface="Monotype Corsiva" pitchFamily="66" charset="0"/>
              </a:rPr>
              <a:t>фотографий, связанных с жизнью </a:t>
            </a:r>
            <a:r>
              <a:rPr lang="ru-RU" altLang="ru-RU" sz="2400" dirty="0" smtClean="0">
                <a:latin typeface="Monotype Corsiva" pitchFamily="66" charset="0"/>
              </a:rPr>
              <a:t>маршала (личные вещи маршала М.Е. Катукова; фотографии; страницы газет; книги; фронтовые письма и документы; семейные реликвии; каски; фрагменты вооружения и обмундирования).</a:t>
            </a:r>
            <a:endParaRPr lang="ru-RU" altLang="ru-RU" sz="2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/>
          <a:stretch/>
        </p:blipFill>
        <p:spPr bwMode="auto">
          <a:xfrm>
            <a:off x="71059" y="1394955"/>
            <a:ext cx="2192590" cy="304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675814" y="133306"/>
            <a:ext cx="5400601" cy="792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Руководитель школьного музея</a:t>
            </a:r>
          </a:p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Проскурина Ольга Алексеевна</a:t>
            </a:r>
            <a:endParaRPr lang="ru-RU" sz="3600" b="1" kern="10" dirty="0">
              <a:ln w="11430"/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4847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263649" y="1045880"/>
            <a:ext cx="688035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900" dirty="0" smtClean="0">
                <a:latin typeface="Monotype Corsiva" panose="03010101010201010101" pitchFamily="66" charset="0"/>
              </a:rPr>
              <a:t>Проскурина Ольга Алексеевна – учитель истории и обществознания, руководитель школьного музея.</a:t>
            </a:r>
          </a:p>
          <a:p>
            <a:pPr indent="457200" algn="just"/>
            <a:r>
              <a:rPr lang="ru-RU" sz="1900" dirty="0" smtClean="0">
                <a:latin typeface="Monotype Corsiva" panose="03010101010201010101" pitchFamily="66" charset="0"/>
              </a:rPr>
              <a:t>Педагогический стаж работы – 45 лет, руководит музеем – 19 лет.</a:t>
            </a:r>
          </a:p>
          <a:p>
            <a:pPr indent="457200" algn="just"/>
            <a:r>
              <a:rPr lang="ru-RU" sz="1900" dirty="0" smtClean="0">
                <a:latin typeface="Monotype Corsiva" panose="03010101010201010101" pitchFamily="66" charset="0"/>
              </a:rPr>
              <a:t>Ольга Алексеевна – призер городского конкурса «Учитель года – 2009», победитель национального проекта «Лучший учитель РФ» (2009 год), автор научно-исследовательских статей и работ, опубликованных в СМИ, сети интернет, на ОГТРК.</a:t>
            </a:r>
          </a:p>
          <a:p>
            <a:pPr indent="457200" algn="just"/>
            <a:r>
              <a:rPr lang="ru-RU" sz="1900" dirty="0" smtClean="0">
                <a:latin typeface="Monotype Corsiva" panose="03010101010201010101" pitchFamily="66" charset="0"/>
              </a:rPr>
              <a:t>Ей разработаны:</a:t>
            </a:r>
          </a:p>
          <a:p>
            <a:pPr indent="457200" algn="just">
              <a:buFontTx/>
              <a:buChar char="-"/>
            </a:pPr>
            <a:r>
              <a:rPr lang="ru-RU" sz="1900" dirty="0" smtClean="0">
                <a:latin typeface="Monotype Corsiva" panose="03010101010201010101" pitchFamily="66" charset="0"/>
              </a:rPr>
              <a:t>программа факультативного курса «Историко-краеведческий музей М.Е. Катукова. Программа развития личности учащихся средствами музейного дела» (лицензия №9 от 27.01.2011г.)</a:t>
            </a:r>
          </a:p>
          <a:p>
            <a:pPr indent="457200" algn="just">
              <a:buFontTx/>
              <a:buChar char="-"/>
            </a:pPr>
            <a:r>
              <a:rPr lang="ru-RU" sz="1900" dirty="0">
                <a:latin typeface="Monotype Corsiva" panose="03010101010201010101" pitchFamily="66" charset="0"/>
              </a:rPr>
              <a:t>п</a:t>
            </a:r>
            <a:r>
              <a:rPr lang="ru-RU" sz="1900" dirty="0" smtClean="0">
                <a:latin typeface="Monotype Corsiva" panose="03010101010201010101" pitchFamily="66" charset="0"/>
              </a:rPr>
              <a:t>рограмма </a:t>
            </a:r>
            <a:r>
              <a:rPr lang="ru-RU" sz="1900" dirty="0">
                <a:latin typeface="Monotype Corsiva" panose="03010101010201010101" pitchFamily="66" charset="0"/>
              </a:rPr>
              <a:t>элективного курса «Орловская область в годы Великой Отечественной войны» для </a:t>
            </a:r>
            <a:r>
              <a:rPr lang="ru-RU" sz="1900" dirty="0" err="1">
                <a:latin typeface="Monotype Corsiva" panose="03010101010201010101" pitchFamily="66" charset="0"/>
              </a:rPr>
              <a:t>предпрофильного</a:t>
            </a:r>
            <a:r>
              <a:rPr lang="ru-RU" sz="1900" dirty="0">
                <a:latin typeface="Monotype Corsiva" panose="03010101010201010101" pitchFamily="66" charset="0"/>
              </a:rPr>
              <a:t> обучения (лицензия №336 от 20.09.2012г</a:t>
            </a:r>
            <a:r>
              <a:rPr lang="ru-RU" sz="1900" dirty="0" smtClean="0">
                <a:latin typeface="Monotype Corsiva" panose="03010101010201010101" pitchFamily="66" charset="0"/>
              </a:rPr>
              <a:t>.)</a:t>
            </a:r>
            <a:endParaRPr lang="ru-RU" sz="19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57" y="5127313"/>
            <a:ext cx="8893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900" dirty="0" smtClean="0">
                <a:latin typeface="Monotype Corsiva" panose="03010101010201010101" pitchFamily="66" charset="0"/>
              </a:rPr>
              <a:t>В 2002 году Ольга Алексеевна организовала поисково-исследовательскую работу о жизни и деятельности, боевом пути маршала бронетанковых войск дважды Героя Советского Союза Катукова М.Е. Результатом этой работы стало открытие школьного музея и присвоение школе имени легендарного маршала.</a:t>
            </a:r>
          </a:p>
        </p:txBody>
      </p:sp>
    </p:spTree>
    <p:extLst>
      <p:ext uri="{BB962C8B-B14F-4D97-AF65-F5344CB8AC3E}">
        <p14:creationId xmlns:p14="http://schemas.microsoft.com/office/powerpoint/2010/main" val="2080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979712" y="169719"/>
            <a:ext cx="5184577" cy="7338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Совет  школьного музея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аршала М.Е. Катукова</a:t>
            </a:r>
            <a:endParaRPr lang="ru-RU" sz="3600" b="1" kern="10" dirty="0">
              <a:ln w="11430"/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124744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Председатель Совета музея </a:t>
            </a:r>
            <a:r>
              <a:rPr lang="ru-RU" sz="2000" dirty="0" smtClean="0">
                <a:latin typeface="Monotype Corsiva" panose="03010101010201010101" pitchFamily="66" charset="0"/>
              </a:rPr>
              <a:t>– Елисеева Дарья</a:t>
            </a: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Члены Совета музея: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Monotype Corsiva" panose="03010101010201010101" pitchFamily="66" charset="0"/>
              </a:rPr>
              <a:t>Горбунова Софья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latin typeface="Monotype Corsiva" panose="03010101010201010101" pitchFamily="66" charset="0"/>
              </a:rPr>
              <a:t>Зиновьев Никита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Monotype Corsiva" panose="03010101010201010101" pitchFamily="66" charset="0"/>
              </a:rPr>
              <a:t>Миронова Елизавета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Monotype Corsiva" panose="03010101010201010101" pitchFamily="66" charset="0"/>
              </a:rPr>
              <a:t>Молодых Даниил</a:t>
            </a:r>
          </a:p>
          <a:p>
            <a:pPr marL="342900" indent="-342900">
              <a:buFontTx/>
              <a:buAutoNum type="arabicPeriod"/>
            </a:pPr>
            <a:r>
              <a:rPr lang="ru-RU" sz="2000" dirty="0" err="1" smtClean="0">
                <a:latin typeface="Monotype Corsiva" panose="03010101010201010101" pitchFamily="66" charset="0"/>
              </a:rPr>
              <a:t>Сопычева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Диана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Monotype Corsiva" panose="03010101010201010101" pitchFamily="66" charset="0"/>
              </a:rPr>
              <a:t>Чванова Валерия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Monotype Corsiva" panose="03010101010201010101" pitchFamily="66" charset="0"/>
              </a:rPr>
              <a:t>Юдина Екатерина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C:\Users\Наталья\Desktop\Музей\IMG-20221012-WA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9972" r="5939" b="14124"/>
          <a:stretch/>
        </p:blipFill>
        <p:spPr bwMode="auto">
          <a:xfrm>
            <a:off x="4571999" y="3987066"/>
            <a:ext cx="3939819" cy="28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\Desktop\Музей\IMG-20221012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7066"/>
            <a:ext cx="3744146" cy="28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ья\Desktop\Музей\IMG-20221012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3239851" y="188640"/>
            <a:ext cx="5184577" cy="9944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3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Председатель Совета  школьного музея</a:t>
            </a:r>
          </a:p>
          <a:p>
            <a:pPr algn="ctr">
              <a:defRPr/>
            </a:pPr>
            <a:r>
              <a:rPr lang="ru-RU" sz="3600" b="1" kern="10" dirty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м</a:t>
            </a: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аршала М.Е. Катукова</a:t>
            </a:r>
          </a:p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/>
              </a:rPr>
              <a:t>Елисеева Дарья</a:t>
            </a:r>
            <a:endParaRPr lang="ru-RU" sz="3600" b="1" kern="10" dirty="0">
              <a:ln w="11430"/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/>
            </a:endParaRPr>
          </a:p>
        </p:txBody>
      </p:sp>
      <p:pic>
        <p:nvPicPr>
          <p:cNvPr id="2050" name="Picture 2" descr="C:\Users\Наталья\Desktop\Музей\IMG-20221018-WA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r="5838"/>
          <a:stretch/>
        </p:blipFill>
        <p:spPr bwMode="auto">
          <a:xfrm>
            <a:off x="243338" y="476672"/>
            <a:ext cx="2199336" cy="31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4" y="5498825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Елисеева Дарья </a:t>
            </a:r>
            <a:r>
              <a:rPr lang="ru-RU" sz="2000" dirty="0">
                <a:latin typeface="Monotype Corsiva" panose="03010101010201010101" pitchFamily="66" charset="0"/>
              </a:rPr>
              <a:t>всегда добивается своей цели. Если в работе встречаются трудности, она никогда не опускает руки. В отношениях с одноклассниками всегда достигает взаимопонимания. Она добра и отзывчива.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330463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Дарья интересуется </a:t>
            </a:r>
            <a:r>
              <a:rPr lang="ru-RU" sz="2000" dirty="0">
                <a:latin typeface="Monotype Corsiva" panose="03010101010201010101" pitchFamily="66" charset="0"/>
              </a:rPr>
              <a:t>краеведческой и музейной работой, </a:t>
            </a:r>
            <a:r>
              <a:rPr lang="ru-RU" sz="2000" dirty="0" smtClean="0">
                <a:latin typeface="Monotype Corsiva" panose="03010101010201010101" pitchFamily="66" charset="0"/>
              </a:rPr>
              <a:t>с 5-го класса является </a:t>
            </a:r>
            <a:r>
              <a:rPr lang="ru-RU" sz="2000" dirty="0">
                <a:latin typeface="Monotype Corsiva" panose="03010101010201010101" pitchFamily="66" charset="0"/>
              </a:rPr>
              <a:t>экскурсоводом в школьном музее, </a:t>
            </a:r>
            <a:r>
              <a:rPr lang="ru-RU" sz="2000" dirty="0" smtClean="0">
                <a:latin typeface="Monotype Corsiva" panose="03010101010201010101" pitchFamily="66" charset="0"/>
              </a:rPr>
              <a:t>с 9-го класса - председателем </a:t>
            </a:r>
            <a:r>
              <a:rPr lang="ru-RU" sz="2000" dirty="0">
                <a:latin typeface="Monotype Corsiva" panose="03010101010201010101" pitchFamily="66" charset="0"/>
              </a:rPr>
              <a:t>Совета музея. Изучает историю Великой Отечественной войны. С 6 класса несет вахту Памяти на Посту №1, имеет грамоты за отличное несение службы. В настоящее время Дарья работает над созданием объемной модели танковых боёв 4-8 октября </a:t>
            </a:r>
            <a:r>
              <a:rPr lang="ru-RU" sz="2000" dirty="0" smtClean="0">
                <a:latin typeface="Monotype Corsiva" panose="03010101010201010101" pitchFamily="66" charset="0"/>
              </a:rPr>
              <a:t>1941 </a:t>
            </a:r>
            <a:r>
              <a:rPr lang="ru-RU" sz="2000" dirty="0">
                <a:latin typeface="Monotype Corsiva" panose="03010101010201010101" pitchFamily="66" charset="0"/>
              </a:rPr>
              <a:t>года в районе села Первый воин </a:t>
            </a:r>
            <a:r>
              <a:rPr lang="ru-RU" sz="2000" dirty="0" err="1">
                <a:latin typeface="Monotype Corsiva" panose="03010101010201010101" pitchFamily="66" charset="0"/>
              </a:rPr>
              <a:t>Мценского</a:t>
            </a:r>
            <a:r>
              <a:rPr lang="ru-RU" sz="2000" dirty="0">
                <a:latin typeface="Monotype Corsiva" panose="03010101010201010101" pitchFamily="66" charset="0"/>
              </a:rPr>
              <a:t> района Орловской области.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386" y="3867609"/>
            <a:ext cx="89012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Дарья </a:t>
            </a:r>
            <a:r>
              <a:rPr lang="ru-RU" sz="2000" dirty="0" smtClean="0">
                <a:latin typeface="Monotype Corsiva" panose="03010101010201010101" pitchFamily="66" charset="0"/>
              </a:rPr>
              <a:t>– участница конкурса </a:t>
            </a:r>
            <a:r>
              <a:rPr lang="ru-RU" sz="2000" dirty="0">
                <a:latin typeface="Monotype Corsiva" panose="03010101010201010101" pitchFamily="66" charset="0"/>
              </a:rPr>
              <a:t>«Большая перемена-2020</a:t>
            </a:r>
            <a:r>
              <a:rPr lang="ru-RU" sz="2000" dirty="0" smtClean="0">
                <a:latin typeface="Monotype Corsiva" panose="03010101010201010101" pitchFamily="66" charset="0"/>
              </a:rPr>
              <a:t>», </a:t>
            </a:r>
            <a:r>
              <a:rPr lang="ru-RU" sz="2000" dirty="0">
                <a:latin typeface="Monotype Corsiva" panose="03010101010201010101" pitchFamily="66" charset="0"/>
              </a:rPr>
              <a:t>полуфиналистка конкурса «Большая перемена-2021</a:t>
            </a:r>
            <a:r>
              <a:rPr lang="ru-RU" sz="2000" dirty="0" smtClean="0">
                <a:latin typeface="Monotype Corsiva" panose="03010101010201010101" pitchFamily="66" charset="0"/>
              </a:rPr>
              <a:t>» </a:t>
            </a:r>
            <a:r>
              <a:rPr lang="ru-RU" sz="2000" dirty="0" smtClean="0">
                <a:latin typeface="Monotype Corsiva" panose="03010101010201010101" pitchFamily="66" charset="0"/>
              </a:rPr>
              <a:t> и призер конкурса «Большая перемена -2022» в </a:t>
            </a:r>
            <a:r>
              <a:rPr lang="ru-RU" sz="2000" dirty="0">
                <a:latin typeface="Monotype Corsiva" panose="03010101010201010101" pitchFamily="66" charset="0"/>
              </a:rPr>
              <a:t>номинации «Помни». В ноябре 2020 года Дарья принимала участие в образовательной смене в Всероссийском детском центре «Орлёнок», где успешно освоила программу «Профессиональные старты».</a:t>
            </a:r>
          </a:p>
        </p:txBody>
      </p:sp>
    </p:spTree>
    <p:extLst>
      <p:ext uri="{BB962C8B-B14F-4D97-AF65-F5344CB8AC3E}">
        <p14:creationId xmlns:p14="http://schemas.microsoft.com/office/powerpoint/2010/main" val="17593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99673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Обновление экспозиции музея</a:t>
            </a:r>
            <a:endParaRPr lang="ru-RU" sz="3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43" y="647533"/>
            <a:ext cx="8928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 smtClean="0">
                <a:latin typeface="Monotype Corsiva" panose="03010101010201010101" pitchFamily="66" charset="0"/>
              </a:rPr>
              <a:t>В ноябре 2022 года экспозиция пополнится объемной моделью танковых боёв 4-8 октября 1941 года у села Первый воин </a:t>
            </a:r>
            <a:r>
              <a:rPr lang="ru-RU" sz="2200" dirty="0" err="1" smtClean="0">
                <a:latin typeface="Monotype Corsiva" panose="03010101010201010101" pitchFamily="66" charset="0"/>
              </a:rPr>
              <a:t>Мценского</a:t>
            </a:r>
            <a:r>
              <a:rPr lang="ru-RU" sz="2200" dirty="0" smtClean="0">
                <a:latin typeface="Monotype Corsiva" panose="03010101010201010101" pitchFamily="66" charset="0"/>
              </a:rPr>
              <a:t> района Орловской области.</a:t>
            </a:r>
          </a:p>
          <a:p>
            <a:pPr indent="457200" algn="just"/>
            <a:r>
              <a:rPr lang="ru-RU" sz="2200" dirty="0" smtClean="0">
                <a:latin typeface="Monotype Corsiva" panose="03010101010201010101" pitchFamily="66" charset="0"/>
              </a:rPr>
              <a:t>Идея создания модели принадлежит председателю Совета музея Елисеевой Дарье и педагогу-организатору школы Соболевой Наталье Александровне.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060848"/>
            <a:ext cx="8928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200" dirty="0" smtClean="0">
                <a:latin typeface="Monotype Corsiva" panose="03010101010201010101" pitchFamily="66" charset="0"/>
              </a:rPr>
              <a:t>Модель изготавливается из подручных материалов силами педагогов и обучающихся школы.  Предназначена для наглядного изучения тактики обороны, примененной М.Е. Катуковым, в 1941 году. </a:t>
            </a:r>
          </a:p>
          <a:p>
            <a:pPr indent="457200" algn="just"/>
            <a:r>
              <a:rPr lang="ru-RU" sz="2200" dirty="0" smtClean="0">
                <a:latin typeface="Monotype Corsiva" panose="03010101010201010101" pitchFamily="66" charset="0"/>
              </a:rPr>
              <a:t>11 ноября 1941 года Приказом НКО СССР 4-й танковая бригада                М.Е. Катукова была переименована в 1-ю Гвардейскую танковую бригаду. К этому событию будет приурочено открытие новой экспозиции.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3076" name="Picture 4" descr="C:\Users\Наталья\Documents\педагог-организатор\Экспериментальная площадка\20210322_1117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t="19539" r="10137" b="24321"/>
          <a:stretch/>
        </p:blipFill>
        <p:spPr bwMode="auto">
          <a:xfrm>
            <a:off x="5973688" y="4184506"/>
            <a:ext cx="2832008" cy="17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Наталья\Documents\педагог-организатор\Экспериментальная площадка\20210318_1305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4" r="24585" b="3891"/>
          <a:stretch/>
        </p:blipFill>
        <p:spPr bwMode="auto">
          <a:xfrm rot="5400000">
            <a:off x="786656" y="3476869"/>
            <a:ext cx="1727536" cy="31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лья\Documents\педагог-организатор\Экспериментальная площадка\20210322_1117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r="5305" b="15314"/>
          <a:stretch/>
        </p:blipFill>
        <p:spPr bwMode="auto">
          <a:xfrm>
            <a:off x="3077669" y="4869160"/>
            <a:ext cx="2896019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2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1069</Words>
  <Application>Microsoft Office PowerPoint</Application>
  <PresentationFormat>Экран (4:3)</PresentationFormat>
  <Paragraphs>79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44</cp:revision>
  <dcterms:created xsi:type="dcterms:W3CDTF">2022-09-30T06:11:57Z</dcterms:created>
  <dcterms:modified xsi:type="dcterms:W3CDTF">2022-11-03T05:32:02Z</dcterms:modified>
</cp:coreProperties>
</file>